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Source Code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Mediu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edium-italic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36" Type="http://schemas.openxmlformats.org/officeDocument/2006/relationships/font" Target="fonts/Roboto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Code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factoring.guru/pt-br/design-patterns/command" TargetMode="External"/><Relationship Id="rId3" Type="http://schemas.openxmlformats.org/officeDocument/2006/relationships/hyperlink" Target="https://refactoring.guru/pt-br/design-patterns/command" TargetMode="External"/><Relationship Id="rId4" Type="http://schemas.openxmlformats.org/officeDocument/2006/relationships/hyperlink" Target="https://refactoring.guru/pt-br/design-patterns/command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a97d33e4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a97d33e4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8dea0b6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8dea0b6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8dea0b63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8dea0b6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8dea0b63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8dea0b63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mudarmos a ordem (ex.: registrar antes de confirmar), precisamos alterar todas as classes.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8dea0b63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8dea0b63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8dea0b63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8dea0b63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8dea0b63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8dea0b63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8dea0b63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8dea0b63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8dea0b6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8dea0b6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8dea0b63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8dea0b63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8b47854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8b4785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8dea0b63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8dea0b63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8dea0b63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8dea0b63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db1e3daa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db1e3daa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8dea0b63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8dea0b63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package br.ufpb.ccae.dcx.atividades.builder;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java.util.ArrayList;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import java.util.List;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public class Pedido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List&lt;String&gt;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private Pedido(String cliente, String enderecoEntrega, List&lt;String&gt; itens)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this.itens =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getCliente()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String getEnderecoEntrega()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List&lt;String&gt; getItens()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return itens;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public static class PedidoBuilder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String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private List&lt;String&gt; itens = new ArrayList&lt;&gt;();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setCliente(String cliente)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this.cliente = cliente;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setEnderecoEntrega(String enderecoEntrega)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this.enderecoEntrega = enderecoEntrega;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PedidoBuilder addItem(String item)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this.itens.add(item);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this;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public Pedido build()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    return new Pedido(cliente, enderecoEntrega, itens);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8b47854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8b47854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79400" rtl="0" algn="l">
              <a:lnSpc>
                <a:spcPct val="12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Command 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Transforma o pedido em um objeto independente que contém toda a informação sobre o pedido. Essa Transformação permite que você parameterize métodos com diferentes pedidos, atrase ou coloque a execução do pedido em uma fila, e suporte operações que não podem ser feitas.</a:t>
            </a:r>
            <a:endParaRPr sz="1200">
              <a:solidFill>
                <a:schemeClr val="dk1"/>
              </a:solidFill>
              <a:highlight>
                <a:srgbClr val="FFFFFF"/>
              </a:highlight>
              <a:uFill>
                <a:noFill/>
              </a:u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3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8b47854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8b47854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8b478540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48b478540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8dea0b63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8dea0b63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8dea0b63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8dea0b63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db1e3daa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db1e3daa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db1e3daa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db1e3daa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01" y="4585700"/>
            <a:ext cx="1022549" cy="3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5009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3.png"/><Relationship Id="rId9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hyperlink" Target="https://refactoring.guru/smells/primitive-obsess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000">
                <a:latin typeface="Roboto"/>
                <a:ea typeface="Roboto"/>
                <a:cs typeface="Roboto"/>
                <a:sym typeface="Roboto"/>
              </a:rPr>
              <a:t>Padrões de projeto comportamentais</a:t>
            </a:r>
            <a:endParaRPr b="1"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3"/>
              <a:buFont typeface="Arial"/>
              <a:buNone/>
            </a:pPr>
            <a:r>
              <a:rPr lang="pt-BR" sz="2203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Matheus Barbosa</a:t>
            </a:r>
            <a:endParaRPr sz="2203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13"/>
              <a:buNone/>
            </a:pPr>
            <a:r>
              <a:rPr lang="pt-BR" sz="2203">
                <a:latin typeface="Roboto Medium"/>
                <a:ea typeface="Roboto Medium"/>
                <a:cs typeface="Roboto Medium"/>
                <a:sym typeface="Roboto Medium"/>
              </a:rPr>
              <a:t>matheus.barbosa@dcx.ufpb.br</a:t>
            </a:r>
            <a:endParaRPr sz="229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050" y="4325588"/>
            <a:ext cx="373250" cy="53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354" y="4282325"/>
            <a:ext cx="496825" cy="6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Clientes devem estar cientes das diferenças entre as estratégias para serem capazes de selecionar a adequada.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Template Method</a:t>
            </a:r>
            <a:endParaRPr b="1" sz="100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2993575"/>
            <a:ext cx="8520600" cy="15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o esqueleto de um algoritmo dentro de uma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operação, deixando alguns passos a serem preenchidos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pelas subclasses. Template Method permite que suas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subclasses redefinam certos passos de um algoritmo sem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mudar sua estrutura.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357300" y="1017713"/>
            <a:ext cx="8163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Muitas vezes temos algoritmos que seguem passos semelhantes, mas cada variação precisa personalizar apenas um ou dois passos.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copiamos e colamos o código em várias classes, o sistema fica cheio de duplicação e difícil de manter.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210300"/>
            <a:ext cx="8520600" cy="4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Cada empresa de transporte (Correios, FedEx, Transportadora Local) segue um processo parecido para realizar a entrega: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Preparar pacote.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Transportar até o destino.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Confirmar entrega.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Registrar histórico no sistema.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que muda é como cada empresa transporta e confirma a entrega, mas a sequência geral é sempre a mesma.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75" y="1076200"/>
            <a:ext cx="4879923" cy="2866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152475"/>
            <a:ext cx="309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Criamos uma classe base </a:t>
            </a:r>
            <a:r>
              <a:rPr lang="pt-BR"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DeliveryService </a:t>
            </a: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 o método </a:t>
            </a:r>
            <a:r>
              <a:rPr lang="pt-BR"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deliverPackage </a:t>
            </a: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(template method).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Subclasses personalizam apenas o transporte e a forma de confirmação.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6" title="Untitled diagram _ Mermaid Chart-2025-09-11-0022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500" y="1017725"/>
            <a:ext cx="5734502" cy="276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01500"/>
            <a:ext cx="4572001" cy="384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1177" cy="422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Implementações do padrão Template Method tendem a ser mais difíceis de se manter quanto mais etapas eles tiverem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Observer</a:t>
            </a:r>
            <a:endParaRPr sz="10000"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uma dependência um-para-muitos entre objetos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para que quando um objeto mudar de estado, todos os seus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dependentes sejam notificados e atualizados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automaticamente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357300" y="1017713"/>
            <a:ext cx="8163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um evento acontece (ex.: pacote “Pagamento confirmado”), várias partes do sistema podem precisar reagir: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cliente deve receber uma notificação com recibo.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Estoque debe ser atualizado.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Liberar pedido para separação/envio.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-"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Atualizar o dashboard financeiro.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a classe </a:t>
            </a:r>
            <a:r>
              <a:rPr lang="pt-BR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Payment 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tiver que chamar manualmente cada uma dessas ações, o código fica acoplado, difícil de manter e de estender.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5" y="0"/>
            <a:ext cx="79142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78275"/>
            <a:ext cx="8520600" cy="4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Estes padrões são voltados aos algoritmos e a designação de responsabilidades entre objetos.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827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objeto que tem um estado interessante é quase sempre chamado de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sujeito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Todos os outros objetos que querem saber das mudanças do estado do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sujeito 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são chamados de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observadores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padrão </a:t>
            </a: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Observer 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sugere que você adicione um mecanismo de assinatura para que objetos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observadores 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possam assinar ou desassinar uma corrente de eventos vindo daquela classe </a:t>
            </a:r>
            <a:r>
              <a:rPr i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sujeito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41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 title="Untitled diagram _ Mermaid Chart-2025-09-11-0112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214" y="0"/>
            <a:ext cx="61637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173175" y="272150"/>
            <a:ext cx="45276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Esse mecanismo consiste em:</a:t>
            </a:r>
            <a:br>
              <a:rPr lang="pt-B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AutoNum type="arabicPeriod"/>
            </a:pPr>
            <a:r>
              <a:rPr lang="pt-B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lista de referências aos objetos do assinante.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AutoNum type="arabicPeriod"/>
            </a:pPr>
            <a:r>
              <a:rPr lang="pt-BR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alguns métodos públicos que permitem adicionar assinantes e removê-los da lista.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00" y="0"/>
            <a:ext cx="3453752" cy="306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341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234" y="3062500"/>
            <a:ext cx="3037691" cy="20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Assinantes são notificados em ordem aleatória</a:t>
            </a:r>
            <a:endParaRPr sz="3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2075" y="-6175"/>
            <a:ext cx="3063262" cy="1709130"/>
            <a:chOff x="2050" y="-6175"/>
            <a:chExt cx="3011465" cy="1898400"/>
          </a:xfrm>
        </p:grpSpPr>
        <p:grpSp>
          <p:nvGrpSpPr>
            <p:cNvPr id="69" name="Google Shape;69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70" name="Google Shape;70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1" name="Google Shape;71;p15"/>
              <p:cNvSpPr txBox="1"/>
              <p:nvPr/>
            </p:nvSpPr>
            <p:spPr>
              <a:xfrm>
                <a:off x="1472400" y="193775"/>
                <a:ext cx="14718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Strategy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72" name="Google Shape;7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708" y="74225"/>
              <a:ext cx="1131891" cy="80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defina uma família de algoritmos, coloque-os em classes separadas, e faça os objetos deles intercambiáveis.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2075" y="3426313"/>
            <a:ext cx="3063262" cy="1717099"/>
            <a:chOff x="2050" y="-6175"/>
            <a:chExt cx="3011465" cy="1907252"/>
          </a:xfrm>
        </p:grpSpPr>
        <p:grpSp>
          <p:nvGrpSpPr>
            <p:cNvPr id="75" name="Google Shape;75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1129528" y="190679"/>
                <a:ext cx="14718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Mediator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8" name="Google Shape;78;p15"/>
            <p:cNvSpPr txBox="1"/>
            <p:nvPr/>
          </p:nvSpPr>
          <p:spPr>
            <a:xfrm>
              <a:off x="24735" y="826477"/>
              <a:ext cx="2966100" cy="10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reduza as dependências caóticas entre objetos. O padrão restringe comunicações diretas entre objetos e os força a colaborar apenas através do objeto mediador.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3065325" y="-39837"/>
            <a:ext cx="3063262" cy="1749905"/>
            <a:chOff x="2050" y="-51466"/>
            <a:chExt cx="3011465" cy="1943691"/>
          </a:xfrm>
        </p:grpSpPr>
        <p:grpSp>
          <p:nvGrpSpPr>
            <p:cNvPr id="80" name="Google Shape;80;p15"/>
            <p:cNvGrpSpPr/>
            <p:nvPr/>
          </p:nvGrpSpPr>
          <p:grpSpPr>
            <a:xfrm>
              <a:off x="2050" y="-51466"/>
              <a:ext cx="3011465" cy="1943691"/>
              <a:chOff x="2050" y="-51466"/>
              <a:chExt cx="2965500" cy="1943691"/>
            </a:xfrm>
          </p:grpSpPr>
          <p:sp>
            <p:nvSpPr>
              <p:cNvPr id="81" name="Google Shape;81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15"/>
              <p:cNvSpPr txBox="1"/>
              <p:nvPr/>
            </p:nvSpPr>
            <p:spPr>
              <a:xfrm>
                <a:off x="1422619" y="-51466"/>
                <a:ext cx="1521600" cy="10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Template Method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3" name="Google Shape;83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Define o esqueleto de um algoritmo na superclasse mas deixa as subclasses sobrescreverem etapas específicas do algoritmo sem modificar sua estrutura.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84" name="Google Shape;84;p15"/>
          <p:cNvGrpSpPr/>
          <p:nvPr/>
        </p:nvGrpSpPr>
        <p:grpSpPr>
          <a:xfrm>
            <a:off x="3065325" y="1724300"/>
            <a:ext cx="3063262" cy="1709130"/>
            <a:chOff x="2050" y="-6175"/>
            <a:chExt cx="3011465" cy="189840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86" name="Google Shape;86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15"/>
              <p:cNvSpPr txBox="1"/>
              <p:nvPr/>
            </p:nvSpPr>
            <p:spPr>
              <a:xfrm>
                <a:off x="1472400" y="193775"/>
                <a:ext cx="14718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Iterator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8" name="Google Shape;88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percorra elementos de uma coleção sem expor as representações estruturais deles (lista, pilha, árvore, etc.)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3065325" y="3433425"/>
            <a:ext cx="3063262" cy="1709130"/>
            <a:chOff x="2050" y="-6175"/>
            <a:chExt cx="3011465" cy="1898400"/>
          </a:xfrm>
        </p:grpSpPr>
        <p:grpSp>
          <p:nvGrpSpPr>
            <p:cNvPr id="90" name="Google Shape;90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15"/>
              <p:cNvSpPr txBox="1"/>
              <p:nvPr/>
            </p:nvSpPr>
            <p:spPr>
              <a:xfrm>
                <a:off x="1228736" y="182776"/>
                <a:ext cx="16011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Momento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3" name="Google Shape;93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salve e restaure o estado anterior de um objeto sem revelar os detalhes de sua implementação.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6080750" y="8050"/>
            <a:ext cx="3063262" cy="1709130"/>
            <a:chOff x="2050" y="-6175"/>
            <a:chExt cx="3011465" cy="1898400"/>
          </a:xfrm>
        </p:grpSpPr>
        <p:grpSp>
          <p:nvGrpSpPr>
            <p:cNvPr id="95" name="Google Shape;95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7" name="Google Shape;97;p15"/>
              <p:cNvSpPr txBox="1"/>
              <p:nvPr/>
            </p:nvSpPr>
            <p:spPr>
              <a:xfrm>
                <a:off x="1417851" y="193786"/>
                <a:ext cx="15264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Observer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8" name="Google Shape;98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defina um mecanismo de assinatura para notificar múltiplos objetos sobre quaisquer eventos que aconteçam com o objeto que eles estão observando.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6080750" y="1731413"/>
            <a:ext cx="3063262" cy="1709130"/>
            <a:chOff x="2050" y="-6175"/>
            <a:chExt cx="3011465" cy="1898400"/>
          </a:xfrm>
        </p:grpSpPr>
        <p:grpSp>
          <p:nvGrpSpPr>
            <p:cNvPr id="100" name="Google Shape;100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101" name="Google Shape;101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2" name="Google Shape;102;p15"/>
              <p:cNvSpPr txBox="1"/>
              <p:nvPr/>
            </p:nvSpPr>
            <p:spPr>
              <a:xfrm>
                <a:off x="1472400" y="193775"/>
                <a:ext cx="14718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State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3" name="Google Shape;103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um objeto altere seu comportamento quando seu estado interno muda. Parece como se o objeto mudasse de classe.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104" name="Google Shape;104;p15"/>
          <p:cNvGrpSpPr/>
          <p:nvPr/>
        </p:nvGrpSpPr>
        <p:grpSpPr>
          <a:xfrm>
            <a:off x="6080750" y="3440538"/>
            <a:ext cx="3063262" cy="1709130"/>
            <a:chOff x="2050" y="-6175"/>
            <a:chExt cx="3011465" cy="1898400"/>
          </a:xfrm>
        </p:grpSpPr>
        <p:grpSp>
          <p:nvGrpSpPr>
            <p:cNvPr id="105" name="Google Shape;105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106" name="Google Shape;106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" name="Google Shape;107;p15"/>
              <p:cNvSpPr txBox="1"/>
              <p:nvPr/>
            </p:nvSpPr>
            <p:spPr>
              <a:xfrm>
                <a:off x="1472400" y="193775"/>
                <a:ext cx="1471800" cy="63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5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Visitor</a:t>
                </a:r>
                <a:endParaRPr b="1" sz="25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8" name="Google Shape;108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separe algoritmos dos objetos nos quais eles operam.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2075" y="1717188"/>
            <a:ext cx="3063262" cy="1709130"/>
            <a:chOff x="2050" y="-6175"/>
            <a:chExt cx="3011465" cy="1898400"/>
          </a:xfrm>
        </p:grpSpPr>
        <p:grpSp>
          <p:nvGrpSpPr>
            <p:cNvPr id="110" name="Google Shape;110;p15"/>
            <p:cNvGrpSpPr/>
            <p:nvPr/>
          </p:nvGrpSpPr>
          <p:grpSpPr>
            <a:xfrm>
              <a:off x="2050" y="-6175"/>
              <a:ext cx="3011465" cy="1898400"/>
              <a:chOff x="2050" y="-6175"/>
              <a:chExt cx="2965500" cy="1898400"/>
            </a:xfrm>
          </p:grpSpPr>
          <p:sp>
            <p:nvSpPr>
              <p:cNvPr id="111" name="Google Shape;111;p15"/>
              <p:cNvSpPr/>
              <p:nvPr/>
            </p:nvSpPr>
            <p:spPr>
              <a:xfrm>
                <a:off x="2050" y="-6175"/>
                <a:ext cx="2965500" cy="1898400"/>
              </a:xfrm>
              <a:prstGeom prst="rect">
                <a:avLst/>
              </a:prstGeom>
              <a:solidFill>
                <a:srgbClr val="1B1B1B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279400" marR="2794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/>
              </a:p>
              <a:p>
                <a:pPr indent="0" lvl="0" marL="0" marR="279400" rtl="0" algn="just">
                  <a:lnSpc>
                    <a:spcPct val="115000"/>
                  </a:lnSpc>
                  <a:spcBef>
                    <a:spcPts val="2200"/>
                  </a:spcBef>
                  <a:spcAft>
                    <a:spcPts val="2200"/>
                  </a:spcAft>
                  <a:buNone/>
                </a:pPr>
                <a:br>
                  <a:rPr lang="pt-BR" sz="1200"/>
                </a:br>
                <a:br>
                  <a:rPr lang="pt-BR" sz="1200"/>
                </a:b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15"/>
              <p:cNvSpPr txBox="1"/>
              <p:nvPr/>
            </p:nvSpPr>
            <p:spPr>
              <a:xfrm>
                <a:off x="1323971" y="74228"/>
                <a:ext cx="1620300" cy="82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800">
                    <a:solidFill>
                      <a:srgbClr val="9900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Chain of Responsibility</a:t>
                </a:r>
                <a:endParaRPr b="1" sz="1800">
                  <a:solidFill>
                    <a:srgbClr val="9900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3" name="Google Shape;113;p15"/>
            <p:cNvSpPr txBox="1"/>
            <p:nvPr/>
          </p:nvSpPr>
          <p:spPr>
            <a:xfrm>
              <a:off x="23703" y="882722"/>
              <a:ext cx="2966100" cy="10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279400" rtl="0" algn="just">
                <a:lnSpc>
                  <a:spcPct val="115000"/>
                </a:lnSpc>
                <a:spcBef>
                  <a:spcPts val="0"/>
                </a:spcBef>
                <a:spcAft>
                  <a:spcPts val="220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Permite que você passe pedidos por uma corrente de handlers. Ao receber um pedido, cada handler decide se processa o pedido ou passa para o próximo handler da corrente.</a:t>
              </a:r>
              <a:endParaRPr sz="1800">
                <a:solidFill>
                  <a:schemeClr val="lt2"/>
                </a:solidFill>
              </a:endParaRPr>
            </a:p>
          </p:txBody>
        </p:sp>
      </p:grpSp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75" y="1846125"/>
            <a:ext cx="1015875" cy="7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575" y="1791950"/>
            <a:ext cx="1091698" cy="7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000" y="1803538"/>
            <a:ext cx="1135125" cy="81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4005" y="3482950"/>
            <a:ext cx="113512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6150" y="3482950"/>
            <a:ext cx="113512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275" y="3482938"/>
            <a:ext cx="1015875" cy="7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94000" y="125750"/>
            <a:ext cx="1091700" cy="779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66150" y="50475"/>
            <a:ext cx="1135120" cy="8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/>
          <p:nvPr>
            <p:ph type="title"/>
          </p:nvPr>
        </p:nvSpPr>
        <p:spPr>
          <a:xfrm>
            <a:off x="311700" y="445025"/>
            <a:ext cx="8520600" cy="21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 sz="10000"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Definir uma família de algoritmos, encapsular cada um, 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fazê-los intercambiáveis. Strategy permite que algoritmos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mudem independentemente entre clientes que os utilizam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Problema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57300" y="1017713"/>
            <a:ext cx="8163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tem diferentes métodos de cálculo de frete: frete padrão, expresso e internacional.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você usa </a:t>
            </a:r>
            <a:r>
              <a:rPr lang="pt-BR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if/else</a:t>
            </a:r>
            <a:r>
              <a:rPr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escolher o cálculo, o código fica difícil de manter e de estender quando novos tipos de frete forem adicionados.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74598" cy="353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5506425" y="271150"/>
            <a:ext cx="3323400" cy="33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Fere SRP (Princípio da responsabilidade única) e OCP (Princípio Aberto-Fechado)</a:t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Obsessão por tipos primitivos 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https://refactoring.guru/smells/primitive-obsession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Solução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Strategy separa diferentes maneiras de executar uma tarefa em </a:t>
            </a:r>
            <a:r>
              <a:rPr lang="pt-BR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classes de estratégia</a:t>
            </a: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O contexto (A classe original) mantém uma referência a uma estratégia e delegar a execução a ela, sem se preocupar com qual algoritmo específico está sendo usado. O cliente escolhe a estratégia, e o contexto interage com ela apenas </a:t>
            </a:r>
            <a:r>
              <a:rPr lang="pt-BR" sz="24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por meio de uma interface comum</a:t>
            </a:r>
            <a:r>
              <a:rPr lang="pt-BR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6141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 title="Untitled diagram _ Mermaid Chart-2025-09-10-2156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05" y="0"/>
            <a:ext cx="6658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22675"/>
            <a:ext cx="4458076" cy="43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075" y="222675"/>
            <a:ext cx="4533524" cy="34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